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4"/>
    <p:sldMasterId id="2147483670" r:id="rId5"/>
  </p:sldMasterIdLst>
  <p:notesMasterIdLst>
    <p:notesMasterId r:id="rId37"/>
  </p:notesMasterIdLst>
  <p:handoutMasterIdLst>
    <p:handoutMasterId r:id="rId38"/>
  </p:handoutMasterIdLst>
  <p:sldIdLst>
    <p:sldId id="269" r:id="rId6"/>
    <p:sldId id="378" r:id="rId7"/>
    <p:sldId id="354" r:id="rId8"/>
    <p:sldId id="426" r:id="rId9"/>
    <p:sldId id="420" r:id="rId10"/>
    <p:sldId id="421" r:id="rId11"/>
    <p:sldId id="422" r:id="rId12"/>
    <p:sldId id="423" r:id="rId13"/>
    <p:sldId id="424" r:id="rId14"/>
    <p:sldId id="425" r:id="rId15"/>
    <p:sldId id="363" r:id="rId16"/>
    <p:sldId id="366" r:id="rId17"/>
    <p:sldId id="376" r:id="rId18"/>
    <p:sldId id="369" r:id="rId19"/>
    <p:sldId id="406" r:id="rId20"/>
    <p:sldId id="409" r:id="rId21"/>
    <p:sldId id="433" r:id="rId22"/>
    <p:sldId id="431" r:id="rId23"/>
    <p:sldId id="407" r:id="rId24"/>
    <p:sldId id="408" r:id="rId25"/>
    <p:sldId id="412" r:id="rId26"/>
    <p:sldId id="413" r:id="rId27"/>
    <p:sldId id="427" r:id="rId28"/>
    <p:sldId id="416" r:id="rId29"/>
    <p:sldId id="428" r:id="rId30"/>
    <p:sldId id="418" r:id="rId31"/>
    <p:sldId id="429" r:id="rId32"/>
    <p:sldId id="414" r:id="rId33"/>
    <p:sldId id="417" r:id="rId34"/>
    <p:sldId id="430" r:id="rId35"/>
    <p:sldId id="355" r:id="rId36"/>
  </p:sldIdLst>
  <p:sldSz cx="9144000" cy="6858000" type="screen4x3"/>
  <p:notesSz cx="7315200" cy="96012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ll" initials="JC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C2E"/>
    <a:srgbClr val="6E8778"/>
    <a:srgbClr val="033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30" autoAdjust="0"/>
    <p:restoredTop sz="93731" autoAdjust="0"/>
  </p:normalViewPr>
  <p:slideViewPr>
    <p:cSldViewPr>
      <p:cViewPr varScale="1">
        <p:scale>
          <a:sx n="107" d="100"/>
          <a:sy n="107" d="100"/>
        </p:scale>
        <p:origin x="1410" y="108"/>
      </p:cViewPr>
      <p:guideLst>
        <p:guide orient="horz" pos="2160"/>
        <p:guide pos="144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952" y="-8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ysClr val="windowText" lastClr="000000"/>
                </a:solidFill>
              </a:rPr>
              <a:t>Room 32B Healthmate Test Conducted September 27, 2012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938797333847911"/>
          <c:y val="9.9055896718482139E-2"/>
          <c:w val="0.76337674967035318"/>
          <c:h val="0.77608559103308894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noFill/>
            </a:ln>
            <a:effectLst/>
          </c:spPr>
          <c:marker>
            <c:symbol val="diamond"/>
            <c:size val="6"/>
            <c:spPr>
              <a:solidFill>
                <a:srgbClr val="7030A0"/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marker>
          <c:xVal>
            <c:numRef>
              <c:f>Healthmate!$A$2:$A$12</c:f>
              <c:numCache>
                <c:formatCode>h:mm;@</c:formatCode>
                <c:ptCount val="11"/>
                <c:pt idx="0">
                  <c:v>41179.582870370374</c:v>
                </c:pt>
                <c:pt idx="1">
                  <c:v>41179.590648148151</c:v>
                </c:pt>
                <c:pt idx="2">
                  <c:v>41179.59752314815</c:v>
                </c:pt>
                <c:pt idx="3">
                  <c:v>41179.603159722225</c:v>
                </c:pt>
                <c:pt idx="4">
                  <c:v>41179.608807870376</c:v>
                </c:pt>
                <c:pt idx="5">
                  <c:v>41179.614467592597</c:v>
                </c:pt>
                <c:pt idx="6">
                  <c:v>41179.620150462964</c:v>
                </c:pt>
                <c:pt idx="7">
                  <c:v>41179.625856481485</c:v>
                </c:pt>
                <c:pt idx="8">
                  <c:v>41179.631562499999</c:v>
                </c:pt>
                <c:pt idx="9">
                  <c:v>41179.637280092596</c:v>
                </c:pt>
                <c:pt idx="10">
                  <c:v>41179.643379629633</c:v>
                </c:pt>
              </c:numCache>
            </c:numRef>
          </c:xVal>
          <c:yVal>
            <c:numRef>
              <c:f>Healthmate!$B$2:$B$12</c:f>
              <c:numCache>
                <c:formatCode>0.00</c:formatCode>
                <c:ptCount val="11"/>
                <c:pt idx="0">
                  <c:v>7.31</c:v>
                </c:pt>
                <c:pt idx="1">
                  <c:v>9.52</c:v>
                </c:pt>
                <c:pt idx="2">
                  <c:v>14.17</c:v>
                </c:pt>
                <c:pt idx="3">
                  <c:v>17.420000000000002</c:v>
                </c:pt>
                <c:pt idx="4">
                  <c:v>19.739999999999998</c:v>
                </c:pt>
                <c:pt idx="5">
                  <c:v>21.99</c:v>
                </c:pt>
                <c:pt idx="6">
                  <c:v>23.19</c:v>
                </c:pt>
                <c:pt idx="7">
                  <c:v>24.06</c:v>
                </c:pt>
                <c:pt idx="8">
                  <c:v>19.32</c:v>
                </c:pt>
                <c:pt idx="9">
                  <c:v>14.58</c:v>
                </c:pt>
                <c:pt idx="10">
                  <c:v>10.98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filteredSeriesTitle>
                <c15:tx>
                  <c:v>Room 32B</c:v>
                </c15:tx>
              </c15:filteredSeriesTitle>
            </c:ext>
            <c:ext xmlns:c16="http://schemas.microsoft.com/office/drawing/2014/chart" uri="{C3380CC4-5D6E-409C-BE32-E72D297353CC}">
              <c16:uniqueId val="{00000000-55A3-4F50-8A95-7D33278BD7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6834640"/>
        <c:axId val="396832680"/>
      </c:scatterChart>
      <c:valAx>
        <c:axId val="396834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Analysis 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h:mm;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832680"/>
        <c:crosses val="autoZero"/>
        <c:crossBetween val="midCat"/>
      </c:valAx>
      <c:valAx>
        <c:axId val="396832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TCE Conc. (µg/m</a:t>
                </a:r>
                <a:r>
                  <a:rPr lang="en-US" baseline="30000">
                    <a:solidFill>
                      <a:sysClr val="windowText" lastClr="000000"/>
                    </a:solidFill>
                  </a:rPr>
                  <a:t>3</a:t>
                </a:r>
                <a:r>
                  <a:rPr lang="en-US">
                    <a:solidFill>
                      <a:sysClr val="windowText" lastClr="000000"/>
                    </a:solidFill>
                  </a:rPr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834640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600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0.34151</cdr:x>
      <cdr:y>0.09886</cdr:y>
    </cdr:from>
    <cdr:to>
      <cdr:x>0.34238</cdr:x>
      <cdr:y>0.87452</cdr:y>
    </cdr:to>
    <cdr:cxnSp macro="">
      <cdr:nvCxnSpPr>
        <cdr:cNvPr id="6" name="Straight Connector 5"/>
        <cdr:cNvCxnSpPr/>
      </cdr:nvCxnSpPr>
      <cdr:spPr>
        <a:xfrm xmlns:a="http://schemas.openxmlformats.org/drawingml/2006/main">
          <a:off x="3714750" y="495301"/>
          <a:ext cx="9525" cy="38862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0.67776</cdr:x>
      <cdr:y>0.10076</cdr:y>
    </cdr:from>
    <cdr:to>
      <cdr:x>0.67863</cdr:x>
      <cdr:y>0.87452</cdr:y>
    </cdr:to>
    <cdr:cxnSp macro="">
      <cdr:nvCxnSpPr>
        <cdr:cNvPr id="8" name="Straight Connector 7"/>
        <cdr:cNvCxnSpPr/>
      </cdr:nvCxnSpPr>
      <cdr:spPr>
        <a:xfrm xmlns:a="http://schemas.openxmlformats.org/drawingml/2006/main">
          <a:off x="7372350" y="504826"/>
          <a:ext cx="9525" cy="387667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0.36165</cdr:x>
      <cdr:y>0.12167</cdr:y>
    </cdr:from>
    <cdr:to>
      <cdr:x>0.46935</cdr:x>
      <cdr:y>0.23529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976235" y="472834"/>
          <a:ext cx="886328" cy="441565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50" dirty="0"/>
            <a:t>Healthmate turned OFF</a:t>
          </a:r>
        </a:p>
      </cdr:txBody>
    </cdr:sp>
  </cdr:relSizeAnchor>
  <cdr:relSizeAnchor xmlns:cdr="http://schemas.openxmlformats.org/drawingml/2006/chartDrawing">
    <cdr:from>
      <cdr:x>0.71191</cdr:x>
      <cdr:y>0.12167</cdr:y>
    </cdr:from>
    <cdr:to>
      <cdr:x>0.82407</cdr:x>
      <cdr:y>0.23529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858735" y="472834"/>
          <a:ext cx="923065" cy="441566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50" dirty="0"/>
            <a:t>Healthmate turned ON</a:t>
          </a:r>
        </a:p>
      </cdr:txBody>
    </cdr:sp>
  </cdr:relSizeAnchor>
  <cdr:relSizeAnchor xmlns:cdr="http://schemas.openxmlformats.org/drawingml/2006/chartDrawing">
    <cdr:from>
      <cdr:x>0.34326</cdr:x>
      <cdr:y>0.14259</cdr:y>
    </cdr:from>
    <cdr:to>
      <cdr:x>0.36165</cdr:x>
      <cdr:y>0.1711</cdr:y>
    </cdr:to>
    <cdr:cxnSp macro="">
      <cdr:nvCxnSpPr>
        <cdr:cNvPr id="14" name="Straight Arrow Connector 13"/>
        <cdr:cNvCxnSpPr/>
      </cdr:nvCxnSpPr>
      <cdr:spPr>
        <a:xfrm xmlns:a="http://schemas.openxmlformats.org/drawingml/2006/main" flipH="1">
          <a:off x="3733800" y="714376"/>
          <a:ext cx="200025" cy="14287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0.67688</cdr:x>
      <cdr:y>0.1711</cdr:y>
    </cdr:from>
    <cdr:to>
      <cdr:x>0.71191</cdr:x>
      <cdr:y>0.17848</cdr:y>
    </cdr:to>
    <cdr:cxnSp macro="">
      <cdr:nvCxnSpPr>
        <cdr:cNvPr id="16" name="Straight Arrow Connector 15"/>
        <cdr:cNvCxnSpPr>
          <a:stCxn xmlns:a="http://schemas.openxmlformats.org/drawingml/2006/main" id="12" idx="1"/>
        </cdr:cNvCxnSpPr>
      </cdr:nvCxnSpPr>
      <cdr:spPr>
        <a:xfrm xmlns:a="http://schemas.openxmlformats.org/drawingml/2006/main" flipH="1" flipV="1">
          <a:off x="5570453" y="664929"/>
          <a:ext cx="288282" cy="2868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00B05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r">
              <a:defRPr sz="1300"/>
            </a:lvl1pPr>
          </a:lstStyle>
          <a:p>
            <a:fld id="{98DC83CF-CBA1-4CA4-A218-013F84D5C1E0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r">
              <a:defRPr sz="1300"/>
            </a:lvl1pPr>
          </a:lstStyle>
          <a:p>
            <a:fld id="{58EBED83-63AD-4D7D-B366-219B3108BB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509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33" tIns="48317" rIns="96633" bIns="48317" rtlCol="0"/>
          <a:lstStyle>
            <a:lvl1pPr algn="r">
              <a:defRPr sz="1300"/>
            </a:lvl1pPr>
          </a:lstStyle>
          <a:p>
            <a:fld id="{21117837-AF87-499D-AB6C-34445AEFE84F}" type="datetimeFigureOut">
              <a:rPr lang="en-US" smtClean="0"/>
              <a:t>9/13/2017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3" tIns="48317" rIns="96633" bIns="4831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33" tIns="48317" rIns="96633" bIns="483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33" tIns="48317" rIns="96633" bIns="48317" rtlCol="0" anchor="b"/>
          <a:lstStyle>
            <a:lvl1pPr algn="r">
              <a:defRPr sz="1300"/>
            </a:lvl1pPr>
          </a:lstStyle>
          <a:p>
            <a:fld id="{E2AC0AE7-D71E-4109-8E5B-DD5AD9AC1A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9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Girl2.jpg"/>
          <p:cNvPicPr>
            <a:picLocks noChangeAspect="1"/>
          </p:cNvPicPr>
          <p:nvPr userDrawn="1"/>
        </p:nvPicPr>
        <p:blipFill>
          <a:blip r:embed="rId2"/>
          <a:srcRect r="3390"/>
          <a:stretch>
            <a:fillRect/>
          </a:stretch>
        </p:blipFill>
        <p:spPr>
          <a:xfrm>
            <a:off x="4800600" y="1574800"/>
            <a:ext cx="4343400" cy="2997200"/>
          </a:xfrm>
          <a:prstGeom prst="rect">
            <a:avLst/>
          </a:prstGeom>
        </p:spPr>
      </p:pic>
      <p:pic>
        <p:nvPicPr>
          <p:cNvPr id="28" name="Picture 27" descr="girl&amp;guy.jpg"/>
          <p:cNvPicPr>
            <a:picLocks noChangeAspect="1"/>
          </p:cNvPicPr>
          <p:nvPr userDrawn="1"/>
        </p:nvPicPr>
        <p:blipFill>
          <a:blip r:embed="rId3"/>
          <a:srcRect l="5357" t="2429" b="10143"/>
          <a:stretch>
            <a:fillRect/>
          </a:stretch>
        </p:blipFill>
        <p:spPr>
          <a:xfrm>
            <a:off x="4038600" y="4114800"/>
            <a:ext cx="4038600" cy="2743200"/>
          </a:xfrm>
          <a:prstGeom prst="rect">
            <a:avLst/>
          </a:prstGeom>
        </p:spPr>
      </p:pic>
      <p:pic>
        <p:nvPicPr>
          <p:cNvPr id="27" name="Picture 26" descr="pic.jpg"/>
          <p:cNvPicPr>
            <a:picLocks noChangeAspect="1"/>
          </p:cNvPicPr>
          <p:nvPr userDrawn="1"/>
        </p:nvPicPr>
        <p:blipFill>
          <a:blip r:embed="rId4"/>
          <a:srcRect t="4167" r="15418" b="18859"/>
          <a:stretch>
            <a:fillRect/>
          </a:stretch>
        </p:blipFill>
        <p:spPr>
          <a:xfrm>
            <a:off x="7315199" y="4114800"/>
            <a:ext cx="1828801" cy="2743200"/>
          </a:xfrm>
          <a:prstGeom prst="rect">
            <a:avLst/>
          </a:prstGeom>
        </p:spPr>
      </p:pic>
      <p:pic>
        <p:nvPicPr>
          <p:cNvPr id="21" name="Picture 20" descr="Guy.jpg"/>
          <p:cNvPicPr>
            <a:picLocks noChangeAspect="1"/>
          </p:cNvPicPr>
          <p:nvPr userDrawn="1"/>
        </p:nvPicPr>
        <p:blipFill>
          <a:blip r:embed="rId5"/>
          <a:srcRect l="13978" r="32258"/>
          <a:stretch>
            <a:fillRect/>
          </a:stretch>
        </p:blipFill>
        <p:spPr>
          <a:xfrm flipH="1">
            <a:off x="1143000" y="3581400"/>
            <a:ext cx="1905000" cy="2834640"/>
          </a:xfrm>
          <a:prstGeom prst="rect">
            <a:avLst/>
          </a:prstGeom>
        </p:spPr>
      </p:pic>
      <p:sp>
        <p:nvSpPr>
          <p:cNvPr id="11" name="Line 19"/>
          <p:cNvSpPr>
            <a:spLocks noChangeShapeType="1"/>
          </p:cNvSpPr>
          <p:nvPr userDrawn="1"/>
        </p:nvSpPr>
        <p:spPr bwMode="auto">
          <a:xfrm>
            <a:off x="4572000" y="4114800"/>
            <a:ext cx="4572000" cy="0"/>
          </a:xfrm>
          <a:prstGeom prst="line">
            <a:avLst/>
          </a:prstGeom>
          <a:noFill/>
          <a:ln w="63500">
            <a:solidFill>
              <a:srgbClr val="6E877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2" name="Line 19"/>
          <p:cNvSpPr>
            <a:spLocks noChangeShapeType="1"/>
          </p:cNvSpPr>
          <p:nvPr userDrawn="1"/>
        </p:nvSpPr>
        <p:spPr bwMode="auto">
          <a:xfrm rot="16200000">
            <a:off x="5943601" y="5486399"/>
            <a:ext cx="2743200" cy="1"/>
          </a:xfrm>
          <a:prstGeom prst="line">
            <a:avLst/>
          </a:prstGeom>
          <a:noFill/>
          <a:ln w="63500">
            <a:solidFill>
              <a:srgbClr val="6E877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219200"/>
            <a:ext cx="6324600" cy="762000"/>
          </a:xfrm>
          <a:prstGeom prst="rect">
            <a:avLst/>
          </a:prstGeom>
        </p:spPr>
        <p:txBody>
          <a:bodyPr/>
          <a:lstStyle>
            <a:lvl1pPr algn="l">
              <a:def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33C6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" y="2667000"/>
            <a:ext cx="3352800" cy="381000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1pPr>
            <a:lvl2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2pPr>
            <a:lvl3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3pPr>
            <a:lvl4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4pPr>
            <a:lvl5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3048000"/>
            <a:ext cx="3352800" cy="1295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tabLst/>
              <a:defRPr lang="en-US" sz="1400" b="0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Presenter Title</a:t>
            </a:r>
            <a:br>
              <a:rPr lang="en-US" dirty="0"/>
            </a:br>
            <a:r>
              <a:rPr lang="en-US" dirty="0"/>
              <a:t>ERDC Lab or Office</a:t>
            </a:r>
            <a:br>
              <a:rPr lang="en-US" dirty="0"/>
            </a:br>
            <a:r>
              <a:rPr lang="en-US" dirty="0"/>
              <a:t>Date of Presentation</a:t>
            </a:r>
          </a:p>
        </p:txBody>
      </p:sp>
      <p:pic>
        <p:nvPicPr>
          <p:cNvPr id="14" name="Picture 13" descr="USACE_logo-w-nam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943600"/>
            <a:ext cx="897570" cy="717595"/>
          </a:xfrm>
          <a:prstGeom prst="rect">
            <a:avLst/>
          </a:prstGeom>
        </p:spPr>
      </p:pic>
      <p:pic>
        <p:nvPicPr>
          <p:cNvPr id="15" name="Picture 14" descr="logo-2-line-name-and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943600"/>
            <a:ext cx="1459976" cy="685800"/>
          </a:xfrm>
          <a:prstGeom prst="rect">
            <a:avLst/>
          </a:prstGeom>
        </p:spPr>
      </p:pic>
      <p:pic>
        <p:nvPicPr>
          <p:cNvPr id="16" name="Picture 15" descr="ARMY logo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52400" y="5943600"/>
            <a:ext cx="7620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746125" indent="-293688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B8259A0-B2B6-4A51-8281-FB7C9390777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8888D-993F-44D1-BA43-C8D308276CE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FE8071-4869-4383-AF9F-74A0EEE90E5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BF9707-126B-4905-B024-C55801C84AB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5120D9-61F1-42F2-8D8E-4F655175A6F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445313-CC83-4504-93DA-BBEC7E835DA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8FEEE0-7A08-4071-B5B8-350C978D59D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FC1934-DC50-417B-8BF8-32BF59F432E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A555B-53EE-4087-8E31-619DB394EBFC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C11C-C8F8-4718-8E74-BA1491E3A5B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61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F8988399-E04C-4A3C-828A-9E368179D8A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Line 10"/>
          <p:cNvSpPr>
            <a:spLocks noChangeShapeType="1"/>
          </p:cNvSpPr>
          <p:nvPr userDrawn="1"/>
        </p:nvSpPr>
        <p:spPr bwMode="auto">
          <a:xfrm flipH="1">
            <a:off x="427383" y="6324600"/>
            <a:ext cx="832104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308344" y="6324600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1" spc="0" dirty="0">
                <a:solidFill>
                  <a:schemeClr val="tx1"/>
                </a:solidFill>
              </a:rPr>
              <a:t>Innovative solutions </a:t>
            </a:r>
            <a:r>
              <a:rPr lang="en-US" sz="1200" b="1" i="1" spc="0" baseline="0" dirty="0">
                <a:solidFill>
                  <a:schemeClr val="tx1"/>
                </a:solidFill>
              </a:rPr>
              <a:t>for a safer, better world</a:t>
            </a: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81000" y="6356499"/>
            <a:ext cx="1905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BUILDING STRONG</a:t>
            </a:r>
            <a:r>
              <a:rPr lang="en-US" sz="1050" b="1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®</a:t>
            </a:r>
          </a:p>
        </p:txBody>
      </p:sp>
      <p:pic>
        <p:nvPicPr>
          <p:cNvPr id="2" name="Picture 1" descr="usace-castle-for-PPT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715000"/>
            <a:ext cx="533400" cy="396744"/>
          </a:xfrm>
          <a:prstGeom prst="rect">
            <a:avLst/>
          </a:prstGeom>
        </p:spPr>
      </p:pic>
      <p:pic>
        <p:nvPicPr>
          <p:cNvPr id="3" name="Picture 2" descr="logo-color-nothing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867400"/>
            <a:ext cx="1434844" cy="344613"/>
          </a:xfrm>
          <a:prstGeom prst="rect">
            <a:avLst/>
          </a:prstGeom>
        </p:spPr>
      </p:pic>
      <p:pic>
        <p:nvPicPr>
          <p:cNvPr id="10" name="Picture 9" descr="ARMY logo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1000" y="5715000"/>
            <a:ext cx="533400" cy="533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82" r:id="rId9"/>
  </p:sldLayoutIdLst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033C6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18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888D-993F-44D1-BA43-C8D308276CE3}" type="datetimeFigureOut">
              <a:rPr lang="en-US" smtClean="0"/>
              <a:pPr/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EAFAA-A90C-4D31-9752-2ED09D97C63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Restoration Advisory Board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September 13, 2017</a:t>
            </a:r>
          </a:p>
        </p:txBody>
      </p:sp>
    </p:spTree>
    <p:extLst>
      <p:ext uri="{BB962C8B-B14F-4D97-AF65-F5344CB8AC3E}">
        <p14:creationId xmlns:p14="http://schemas.microsoft.com/office/powerpoint/2010/main" val="1337094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Soil Vapor Extraction Update</a:t>
            </a:r>
          </a:p>
        </p:txBody>
      </p:sp>
      <p:sp>
        <p:nvSpPr>
          <p:cNvPr id="27651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68763"/>
          </a:xfrm>
        </p:spPr>
        <p:txBody>
          <a:bodyPr/>
          <a:lstStyle/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AOC 2 Operated June 2015-August 2016 and April 2017-Current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AOC 2 SVE recovered approximately 500 gallons of TCE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AOC 9 Operated February 2017-August 2017, scheduled to restart in October 2017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dirty="0"/>
              <a:t>AOC 9 SVE recovered approximately 100 gallons of TCE</a:t>
            </a:r>
          </a:p>
        </p:txBody>
      </p:sp>
    </p:spTree>
    <p:extLst>
      <p:ext uri="{BB962C8B-B14F-4D97-AF65-F5344CB8AC3E}">
        <p14:creationId xmlns:p14="http://schemas.microsoft.com/office/powerpoint/2010/main" val="1785821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729"/>
            <a:ext cx="8229600" cy="1143000"/>
          </a:xfrm>
        </p:spPr>
        <p:txBody>
          <a:bodyPr/>
          <a:lstStyle/>
          <a:p>
            <a:r>
              <a:rPr lang="en-US" sz="2400" dirty="0"/>
              <a:t>Environmental Restoration Process</a:t>
            </a:r>
            <a:br>
              <a:rPr lang="en-US" sz="2400" dirty="0"/>
            </a:br>
            <a:r>
              <a:rPr lang="en-US" sz="2400" dirty="0"/>
              <a:t> Phases and Milestones – Where Are We Now?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\\PLD2-FS1\Project\Projects\CADD-PORT\Projects\Graphics\Presentations\USACE CRREL\Env Restoration Process Phases &amp; Milestones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473" y="1174376"/>
            <a:ext cx="8313259" cy="5419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8304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744" y="76200"/>
            <a:ext cx="8229600" cy="1143000"/>
          </a:xfrm>
        </p:spPr>
        <p:txBody>
          <a:bodyPr/>
          <a:lstStyle/>
          <a:p>
            <a:r>
              <a:rPr lang="en-US" dirty="0"/>
              <a:t>RI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744" y="914400"/>
            <a:ext cx="8229600" cy="3886200"/>
          </a:xfrm>
        </p:spPr>
        <p:txBody>
          <a:bodyPr/>
          <a:lstStyle/>
          <a:p>
            <a:r>
              <a:rPr lang="en-US" sz="2600" dirty="0"/>
              <a:t>TCE is the primary contaminant of concern.</a:t>
            </a:r>
          </a:p>
          <a:p>
            <a:r>
              <a:rPr lang="en-US" sz="2600" dirty="0"/>
              <a:t>Most of the TCE mass is adsorbed to fine grained soils.</a:t>
            </a:r>
          </a:p>
          <a:p>
            <a:r>
              <a:rPr lang="en-US" sz="2600" dirty="0"/>
              <a:t>Approximately 77K cubic yards of contaminated soil (&gt;0.8 mg/kg).</a:t>
            </a:r>
          </a:p>
          <a:p>
            <a:r>
              <a:rPr lang="en-US" sz="2600" dirty="0"/>
              <a:t>Approximately 50M gallons of contaminated overburden groundwater (&gt;5 µg/L).  </a:t>
            </a:r>
          </a:p>
          <a:p>
            <a:r>
              <a:rPr lang="en-US" sz="2600" dirty="0"/>
              <a:t>Minimal impact to bedrock groundwater below the facility.</a:t>
            </a:r>
          </a:p>
          <a:p>
            <a:r>
              <a:rPr lang="en-US" sz="2600" dirty="0"/>
              <a:t>Large soil gas plume (~52 acres) greater than 100 µg/m</a:t>
            </a:r>
            <a:r>
              <a:rPr lang="en-US" sz="2600" baseline="30000" dirty="0"/>
              <a:t>3</a:t>
            </a:r>
            <a:r>
              <a:rPr lang="en-US" sz="2600" dirty="0"/>
              <a:t>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44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 Conclusions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715" y="1143000"/>
            <a:ext cx="8229600" cy="3886200"/>
          </a:xfrm>
        </p:spPr>
        <p:txBody>
          <a:bodyPr/>
          <a:lstStyle/>
          <a:p>
            <a:r>
              <a:rPr lang="en-US" dirty="0"/>
              <a:t>Baseline on-post risks do not meet USEPA limits for future:</a:t>
            </a:r>
          </a:p>
          <a:p>
            <a:pPr lvl="1"/>
            <a:r>
              <a:rPr lang="en-US" dirty="0"/>
              <a:t>Construction worker (vapors in excavation)</a:t>
            </a:r>
          </a:p>
          <a:p>
            <a:pPr lvl="1"/>
            <a:r>
              <a:rPr lang="en-US" dirty="0"/>
              <a:t>Hypothetical residents (potable use of groundwater, indoor air)</a:t>
            </a:r>
          </a:p>
          <a:p>
            <a:r>
              <a:rPr lang="en-US" dirty="0"/>
              <a:t>Baseline off-post risks may not meet USEPA limits for hypothetical future:</a:t>
            </a:r>
          </a:p>
          <a:p>
            <a:pPr lvl="1"/>
            <a:r>
              <a:rPr lang="en-US" dirty="0"/>
              <a:t>Residents at Rivercrest Property (indoor air re: vapor migration and vapor intrusion for future buildings)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512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will the Feasibility Study Address?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Exposure to contaminated soil gas by construction workers.</a:t>
            </a:r>
          </a:p>
          <a:p>
            <a:r>
              <a:rPr lang="en-US" dirty="0"/>
              <a:t>Vapors as a source of groundwater contamination</a:t>
            </a:r>
          </a:p>
          <a:p>
            <a:r>
              <a:rPr lang="en-US" dirty="0"/>
              <a:t>TCE in overburden groundwater above 5 µg/L</a:t>
            </a:r>
          </a:p>
          <a:p>
            <a:r>
              <a:rPr lang="en-US" dirty="0"/>
              <a:t>Vapor intrusion into existing and future buildings (deferred)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733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Deferral of Vapor Intrusion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Baseline indoor air data is not reflective current conditions (Mitigation and Remediation)</a:t>
            </a:r>
          </a:p>
          <a:p>
            <a:r>
              <a:rPr lang="en-US" dirty="0"/>
              <a:t>Indoor sources have not been quantified and are not effected by environmental cleanup</a:t>
            </a:r>
          </a:p>
          <a:p>
            <a:r>
              <a:rPr lang="en-US" dirty="0"/>
              <a:t>Additional testing is required without mitigation systems operating.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811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</a:t>
            </a:r>
            <a:r>
              <a:rPr lang="en-US" dirty="0" err="1"/>
              <a:t>Healthmates</a:t>
            </a:r>
            <a:r>
              <a:rPr lang="en-US" dirty="0"/>
              <a:t> on Indoor Air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7861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98338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53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98338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30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Remedial Alternatives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267200"/>
          </a:xfrm>
        </p:spPr>
        <p:txBody>
          <a:bodyPr/>
          <a:lstStyle/>
          <a:p>
            <a:r>
              <a:rPr lang="en-US" dirty="0"/>
              <a:t>Range of possible actions</a:t>
            </a:r>
          </a:p>
          <a:p>
            <a:r>
              <a:rPr lang="en-US" dirty="0"/>
              <a:t>Evaluated based on seven criteria:</a:t>
            </a:r>
          </a:p>
          <a:p>
            <a:pPr lvl="1"/>
            <a:r>
              <a:rPr lang="en-US" dirty="0"/>
              <a:t>Overall Protectiveness</a:t>
            </a:r>
          </a:p>
          <a:p>
            <a:pPr lvl="1"/>
            <a:r>
              <a:rPr lang="en-US" dirty="0"/>
              <a:t>Compliance with Applicable or Relevant and Appropriate Requirements</a:t>
            </a:r>
          </a:p>
          <a:p>
            <a:pPr lvl="1"/>
            <a:r>
              <a:rPr lang="en-US" dirty="0"/>
              <a:t>Long-Term Effectiveness (Permanence)</a:t>
            </a:r>
          </a:p>
          <a:p>
            <a:pPr lvl="1"/>
            <a:r>
              <a:rPr lang="en-US" dirty="0"/>
              <a:t>Reduction in Toxicity, Mobility, and Volume</a:t>
            </a:r>
          </a:p>
          <a:p>
            <a:pPr lvl="1"/>
            <a:r>
              <a:rPr lang="en-US" dirty="0"/>
              <a:t>Short-Term Effectiveness (prior to meeting goals)</a:t>
            </a:r>
          </a:p>
          <a:p>
            <a:pPr lvl="1"/>
            <a:r>
              <a:rPr lang="en-US" dirty="0"/>
              <a:t>Implementability</a:t>
            </a:r>
          </a:p>
          <a:p>
            <a:pPr lvl="1"/>
            <a:r>
              <a:rPr lang="en-US" dirty="0"/>
              <a:t>Cost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007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068762"/>
          </a:xfrm>
        </p:spPr>
        <p:txBody>
          <a:bodyPr/>
          <a:lstStyle/>
          <a:p>
            <a:r>
              <a:rPr lang="en-US" dirty="0"/>
              <a:t>Review/Accept May 17</a:t>
            </a:r>
            <a:r>
              <a:rPr lang="en-US" baseline="30000" dirty="0"/>
              <a:t>th</a:t>
            </a:r>
            <a:r>
              <a:rPr lang="en-US" dirty="0"/>
              <a:t> Meeting Minutes</a:t>
            </a:r>
          </a:p>
          <a:p>
            <a:r>
              <a:rPr lang="en-US" dirty="0"/>
              <a:t>Remedial Investigation Report Update</a:t>
            </a:r>
          </a:p>
          <a:p>
            <a:r>
              <a:rPr lang="en-US" dirty="0"/>
              <a:t>Aquifer Pilot Test Update</a:t>
            </a:r>
          </a:p>
          <a:p>
            <a:r>
              <a:rPr lang="en-US" dirty="0" err="1"/>
              <a:t>Rivercrest</a:t>
            </a:r>
            <a:r>
              <a:rPr lang="en-US" dirty="0"/>
              <a:t> Soil Gas Sampling</a:t>
            </a:r>
          </a:p>
          <a:p>
            <a:r>
              <a:rPr lang="en-US" dirty="0"/>
              <a:t>Feasibility Study</a:t>
            </a:r>
          </a:p>
          <a:p>
            <a:r>
              <a:rPr lang="en-US" dirty="0"/>
              <a:t>Upcoming Work</a:t>
            </a:r>
          </a:p>
          <a:p>
            <a:r>
              <a:rPr lang="en-US" dirty="0"/>
              <a:t>Schedule Next Meeting</a:t>
            </a:r>
          </a:p>
          <a:p>
            <a:r>
              <a:rPr lang="en-US" dirty="0"/>
              <a:t>Adjourn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38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Action (Required)</a:t>
            </a:r>
          </a:p>
        </p:txBody>
      </p:sp>
    </p:spTree>
    <p:extLst>
      <p:ext uri="{BB962C8B-B14F-4D97-AF65-F5344CB8AC3E}">
        <p14:creationId xmlns:p14="http://schemas.microsoft.com/office/powerpoint/2010/main" val="3719456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Continued operation of existing Pump and Treat System</a:t>
            </a:r>
          </a:p>
          <a:p>
            <a:r>
              <a:rPr lang="en-US" dirty="0"/>
              <a:t>Control of exposure through Institutional Controls</a:t>
            </a:r>
          </a:p>
          <a:p>
            <a:endParaRPr lang="en-US" dirty="0"/>
          </a:p>
          <a:p>
            <a:r>
              <a:rPr lang="en-US" dirty="0"/>
              <a:t>Pump and Treat system operated indefinitely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40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Alternative 2</a:t>
            </a:r>
          </a:p>
          <a:p>
            <a:pPr marL="0" indent="0">
              <a:buNone/>
            </a:pPr>
            <a:r>
              <a:rPr lang="en-US" dirty="0"/>
              <a:t>Plus</a:t>
            </a:r>
          </a:p>
          <a:p>
            <a:r>
              <a:rPr lang="en-US" dirty="0"/>
              <a:t>Soil Vapor Extraction </a:t>
            </a:r>
          </a:p>
          <a:p>
            <a:r>
              <a:rPr lang="en-US" dirty="0"/>
              <a:t>Likely to treat soil gas plume to construction worker standard</a:t>
            </a:r>
          </a:p>
          <a:p>
            <a:r>
              <a:rPr lang="en-US" dirty="0"/>
              <a:t>Groundwater risks controlled with Institutional Controls</a:t>
            </a:r>
          </a:p>
          <a:p>
            <a:r>
              <a:rPr lang="en-US" dirty="0"/>
              <a:t>Indefinite operation of Pump and Treat required</a:t>
            </a:r>
          </a:p>
        </p:txBody>
      </p:sp>
    </p:spTree>
    <p:extLst>
      <p:ext uri="{BB962C8B-B14F-4D97-AF65-F5344CB8AC3E}">
        <p14:creationId xmlns:p14="http://schemas.microsoft.com/office/powerpoint/2010/main" val="781161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"/>
            <a:ext cx="7086600" cy="548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25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Alternative 3</a:t>
            </a:r>
          </a:p>
          <a:p>
            <a:pPr marL="0" indent="0">
              <a:buNone/>
            </a:pPr>
            <a:r>
              <a:rPr lang="en-US" dirty="0"/>
              <a:t>Plus</a:t>
            </a:r>
          </a:p>
          <a:p>
            <a:r>
              <a:rPr lang="en-US" dirty="0"/>
              <a:t>Thermal Treatment of Soil</a:t>
            </a:r>
          </a:p>
          <a:p>
            <a:r>
              <a:rPr lang="en-US" dirty="0"/>
              <a:t>Treats soil gas plume to construction worker standard</a:t>
            </a:r>
          </a:p>
          <a:p>
            <a:r>
              <a:rPr lang="en-US" dirty="0"/>
              <a:t>Thermal treatment increases effectiveness of SVE over Alterative 3</a:t>
            </a:r>
          </a:p>
          <a:p>
            <a:r>
              <a:rPr lang="en-US" dirty="0"/>
              <a:t>Indefinite operation of Pump and Treat required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32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792"/>
            <a:ext cx="749535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48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Thermally Enhance SVE and In-Situ Chemical Oxidation</a:t>
            </a:r>
          </a:p>
          <a:p>
            <a:r>
              <a:rPr lang="en-US" dirty="0"/>
              <a:t>Treats both soil gas and groundwater plume</a:t>
            </a:r>
          </a:p>
          <a:p>
            <a:r>
              <a:rPr lang="en-US" dirty="0"/>
              <a:t>Pump and treat system operates until groundwater meets standards (5 µg/L)</a:t>
            </a:r>
          </a:p>
          <a:p>
            <a:r>
              <a:rPr lang="en-US" dirty="0"/>
              <a:t>Pump and treat system my need modification</a:t>
            </a:r>
          </a:p>
          <a:p>
            <a:r>
              <a:rPr lang="en-US" dirty="0"/>
              <a:t>Effectiveness in esker uncertain due to groundwater velocity</a:t>
            </a:r>
          </a:p>
        </p:txBody>
      </p:sp>
    </p:spTree>
    <p:extLst>
      <p:ext uri="{BB962C8B-B14F-4D97-AF65-F5344CB8AC3E}">
        <p14:creationId xmlns:p14="http://schemas.microsoft.com/office/powerpoint/2010/main" val="226253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70868"/>
            <a:ext cx="7388928" cy="533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56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Thermally Enhanced SVE and Bioremediation (enhanced reductive dechlorination)</a:t>
            </a:r>
          </a:p>
          <a:p>
            <a:r>
              <a:rPr lang="en-US" dirty="0"/>
              <a:t>Treats both soil gas and groundwater plume</a:t>
            </a:r>
          </a:p>
          <a:p>
            <a:r>
              <a:rPr lang="en-US" dirty="0"/>
              <a:t>Pump and treat system operates until groundwater meets standards (5 µg/L)</a:t>
            </a:r>
          </a:p>
          <a:p>
            <a:r>
              <a:rPr lang="en-US" dirty="0"/>
              <a:t>Pump and treat system my need modification</a:t>
            </a:r>
          </a:p>
          <a:p>
            <a:r>
              <a:rPr lang="en-US" dirty="0"/>
              <a:t>Effectiveness in esker uncertain due to groundwater velocity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377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Thermally Enhanced SVE with Air Sparging (Alternative 4 Plus Air Sparging)</a:t>
            </a:r>
          </a:p>
          <a:p>
            <a:r>
              <a:rPr lang="en-US" dirty="0"/>
              <a:t>Treats both soil gas and groundwater plume</a:t>
            </a:r>
          </a:p>
          <a:p>
            <a:r>
              <a:rPr lang="en-US" dirty="0"/>
              <a:t>Pump and treat system operated until groundwater meets standards (5µg/L)</a:t>
            </a:r>
          </a:p>
          <a:p>
            <a:r>
              <a:rPr lang="en-US" dirty="0"/>
              <a:t>Conventional and effective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75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Remedial Investigation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886200"/>
          </a:xfrm>
        </p:spPr>
        <p:txBody>
          <a:bodyPr/>
          <a:lstStyle/>
          <a:p>
            <a:r>
              <a:rPr lang="en-US" dirty="0"/>
              <a:t>Internal Army Review Complete</a:t>
            </a:r>
          </a:p>
          <a:p>
            <a:r>
              <a:rPr lang="en-US" dirty="0"/>
              <a:t>RAB Comments will be incorporated</a:t>
            </a:r>
          </a:p>
          <a:p>
            <a:r>
              <a:rPr lang="en-US" dirty="0"/>
              <a:t>NHDES Comments Received</a:t>
            </a:r>
          </a:p>
          <a:p>
            <a:r>
              <a:rPr lang="en-US" dirty="0"/>
              <a:t>Will be issued for 45-day public review and comment once NHDES Comments Addressed.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66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1600"/>
            <a:ext cx="83058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9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 or Comments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17638"/>
            <a:ext cx="3228975" cy="430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7" y="2479723"/>
            <a:ext cx="5322291" cy="324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08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Constant Rate Pumping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3886200"/>
          </a:xfrm>
        </p:spPr>
        <p:txBody>
          <a:bodyPr/>
          <a:lstStyle/>
          <a:p>
            <a:r>
              <a:rPr lang="en-US" dirty="0"/>
              <a:t>Water Treatment Plant Optimization</a:t>
            </a:r>
          </a:p>
          <a:p>
            <a:r>
              <a:rPr lang="en-US" dirty="0"/>
              <a:t>Evaluate capture zone for design of smaller treatment system</a:t>
            </a:r>
          </a:p>
          <a:p>
            <a:r>
              <a:rPr lang="en-US" dirty="0"/>
              <a:t>Two interception wells installed</a:t>
            </a:r>
          </a:p>
          <a:p>
            <a:r>
              <a:rPr lang="en-US" dirty="0"/>
              <a:t>15 wells outfitted with water level transducers</a:t>
            </a:r>
          </a:p>
          <a:p>
            <a:r>
              <a:rPr lang="en-US" dirty="0"/>
              <a:t>Pumping ran Aug. 8 to Sept 6 (29 Days)</a:t>
            </a:r>
          </a:p>
          <a:p>
            <a:r>
              <a:rPr lang="en-US" dirty="0"/>
              <a:t>Wells pumped at 25 gpm and 30 gpm</a:t>
            </a:r>
          </a:p>
          <a:p>
            <a:r>
              <a:rPr lang="en-US" dirty="0"/>
              <a:t>Monitor water level rebound up to September 11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54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Constant Rate Pumping Test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219200"/>
            <a:ext cx="5715000" cy="4544929"/>
          </a:xfrm>
        </p:spPr>
      </p:pic>
    </p:spTree>
    <p:extLst>
      <p:ext uri="{BB962C8B-B14F-4D97-AF65-F5344CB8AC3E}">
        <p14:creationId xmlns:p14="http://schemas.microsoft.com/office/powerpoint/2010/main" val="3355962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June 2017 Gas Sampling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Sampling conducted on the Dartmouth </a:t>
            </a:r>
            <a:r>
              <a:rPr lang="en-US" sz="2400" dirty="0" err="1"/>
              <a:t>Rivercrest</a:t>
            </a:r>
            <a:r>
              <a:rPr lang="en-US" sz="2400" dirty="0"/>
              <a:t> Property North of CRREL</a:t>
            </a:r>
          </a:p>
          <a:p>
            <a:r>
              <a:rPr lang="en-US" sz="2400" dirty="0"/>
              <a:t>Four new sampling points installed</a:t>
            </a:r>
          </a:p>
          <a:p>
            <a:r>
              <a:rPr lang="en-US" sz="2400" dirty="0"/>
              <a:t>Sampling conducted from June 12</a:t>
            </a:r>
            <a:r>
              <a:rPr lang="en-US" sz="2400" baseline="30000" dirty="0"/>
              <a:t>th</a:t>
            </a:r>
            <a:r>
              <a:rPr lang="en-US" sz="2400" dirty="0"/>
              <a:t> to June 14</a:t>
            </a:r>
            <a:r>
              <a:rPr lang="en-US" sz="2400" baseline="30000" dirty="0"/>
              <a:t>th</a:t>
            </a:r>
            <a:r>
              <a:rPr lang="en-US" sz="2400" dirty="0"/>
              <a:t>, 2017 under stable barometric conditions.  </a:t>
            </a:r>
          </a:p>
          <a:p>
            <a:r>
              <a:rPr lang="en-US" sz="2400" dirty="0"/>
              <a:t>52 soil gas samples analyzed by HAPSITE ®</a:t>
            </a:r>
          </a:p>
          <a:p>
            <a:r>
              <a:rPr lang="en-US" sz="2400" dirty="0"/>
              <a:t>Soil Vapor Extraction was operating at AOC 2 </a:t>
            </a:r>
            <a:br>
              <a:rPr lang="en-US" sz="2400" dirty="0"/>
            </a:br>
            <a:r>
              <a:rPr lang="en-US" sz="2400" dirty="0"/>
              <a:t>and AOC 9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326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54" t="-1725" r="1714" b="5077"/>
          <a:stretch/>
        </p:blipFill>
        <p:spPr>
          <a:xfrm>
            <a:off x="685800" y="1219200"/>
            <a:ext cx="7772400" cy="42672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Rivercrest Soil Gas Locations</a:t>
            </a:r>
          </a:p>
        </p:txBody>
      </p:sp>
    </p:spTree>
    <p:extLst>
      <p:ext uri="{BB962C8B-B14F-4D97-AF65-F5344CB8AC3E}">
        <p14:creationId xmlns:p14="http://schemas.microsoft.com/office/powerpoint/2010/main" val="422070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Gas Sampling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Concentrations of TCE at </a:t>
            </a:r>
            <a:r>
              <a:rPr lang="en-US" dirty="0" err="1"/>
              <a:t>Rivercrest</a:t>
            </a:r>
            <a:r>
              <a:rPr lang="en-US" dirty="0"/>
              <a:t> dropped up to two orders of magnitude since 2016</a:t>
            </a:r>
          </a:p>
          <a:p>
            <a:r>
              <a:rPr lang="en-US" dirty="0"/>
              <a:t>Highest concentrations on Rivercrest are near the CRREL property boundary </a:t>
            </a:r>
          </a:p>
          <a:p>
            <a:r>
              <a:rPr lang="en-US" dirty="0"/>
              <a:t>TCE ranges from 1,200 to 12,000 µg/m</a:t>
            </a:r>
            <a:r>
              <a:rPr lang="en-US" baseline="30000" dirty="0"/>
              <a:t>3</a:t>
            </a:r>
            <a:r>
              <a:rPr lang="en-US" dirty="0"/>
              <a:t> from 25 to 75 feet below ground surface</a:t>
            </a:r>
            <a:endParaRPr lang="en-US" baseline="30000" dirty="0"/>
          </a:p>
          <a:p>
            <a:r>
              <a:rPr lang="en-US" dirty="0"/>
              <a:t>SVE Pilots are influencing concentrations off-Site to the north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904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Soil Vapor Extraction Pilot Tests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963" y="1676400"/>
            <a:ext cx="7664073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974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A9CD499D938747B736DC64F19D7B59" ma:contentTypeVersion="5" ma:contentTypeDescription="Create a new document." ma:contentTypeScope="" ma:versionID="e7e778b36c58d03737b247d53b3c57f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C350F64-642B-42B3-B7AD-7FB7352999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2F7296-CE66-44FE-8C7C-4EAB6D2226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111903-88B2-4055-824A-249352DB2C7D}">
  <ds:schemaRefs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11460</TotalTime>
  <Words>811</Words>
  <Application>Microsoft Office PowerPoint</Application>
  <PresentationFormat>On-screen Show (4:3)</PresentationFormat>
  <Paragraphs>127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Wingdings</vt:lpstr>
      <vt:lpstr>Wingdings 3</vt:lpstr>
      <vt:lpstr>Slide Master</vt:lpstr>
      <vt:lpstr>Custom Design</vt:lpstr>
      <vt:lpstr>Restoration Advisory Board Meeting</vt:lpstr>
      <vt:lpstr>Agenda</vt:lpstr>
      <vt:lpstr>Remedial Investigation Report</vt:lpstr>
      <vt:lpstr>Constant Rate Pumping Test</vt:lpstr>
      <vt:lpstr>Constant Rate Pumping Test</vt:lpstr>
      <vt:lpstr>June 2017 Gas Sampling</vt:lpstr>
      <vt:lpstr>Rivercrest Soil Gas Locations</vt:lpstr>
      <vt:lpstr>Soil Gas Sampling Results</vt:lpstr>
      <vt:lpstr>Soil Vapor Extraction Pilot Tests</vt:lpstr>
      <vt:lpstr>Soil Vapor Extraction Update</vt:lpstr>
      <vt:lpstr>Environmental Restoration Process  Phases and Milestones – Where Are We Now?</vt:lpstr>
      <vt:lpstr>RI Conclusions</vt:lpstr>
      <vt:lpstr>RI Conclusions (cont.)</vt:lpstr>
      <vt:lpstr>What will the Feasibility Study Address?</vt:lpstr>
      <vt:lpstr>Deferral of Vapor Intrusion</vt:lpstr>
      <vt:lpstr>Effects of Healthmates on Indoor Air</vt:lpstr>
      <vt:lpstr>PowerPoint Presentation</vt:lpstr>
      <vt:lpstr>PowerPoint Presentation</vt:lpstr>
      <vt:lpstr>Remedial Alternatives</vt:lpstr>
      <vt:lpstr>Alternative 1</vt:lpstr>
      <vt:lpstr>Alternative 2</vt:lpstr>
      <vt:lpstr>Alternative 3</vt:lpstr>
      <vt:lpstr>PowerPoint Presentation</vt:lpstr>
      <vt:lpstr>Alternative 4</vt:lpstr>
      <vt:lpstr>PowerPoint Presentation</vt:lpstr>
      <vt:lpstr>Alternative 5</vt:lpstr>
      <vt:lpstr>PowerPoint Presentation</vt:lpstr>
      <vt:lpstr>Alternative 6</vt:lpstr>
      <vt:lpstr>Alternative 7</vt:lpstr>
      <vt:lpstr>PowerPoint Presentation</vt:lpstr>
      <vt:lpstr>Thank You</vt:lpstr>
    </vt:vector>
  </TitlesOfParts>
  <Company>US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b6imemb6</dc:creator>
  <cp:lastModifiedBy>Rustad, Rod R.</cp:lastModifiedBy>
  <cp:revision>332</cp:revision>
  <cp:lastPrinted>2017-05-10T19:05:31Z</cp:lastPrinted>
  <dcterms:created xsi:type="dcterms:W3CDTF">2009-05-21T17:19:18Z</dcterms:created>
  <dcterms:modified xsi:type="dcterms:W3CDTF">2017-09-13T19:19:48Z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C3F847D0-7A03-4F3B-B9C4-73E1E885AE44</vt:lpwstr>
  </property>
  <property fmtid="{D5CDD505-2E9C-101B-9397-08002B2CF9AE}" pid="3" name="ArticulatePath">
    <vt:lpwstr>ERDC-PPT_Template</vt:lpwstr>
  </property>
  <property fmtid="{D5CDD505-2E9C-101B-9397-08002B2CF9AE}" pid="4" name="ContentTypeId">
    <vt:lpwstr>0x010100E1A9CD499D938747B736DC64F19D7B59</vt:lpwstr>
  </property>
</Properties>
</file>